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76" r:id="rId15"/>
    <p:sldId id="278" r:id="rId16"/>
    <p:sldId id="268" r:id="rId17"/>
    <p:sldId id="269" r:id="rId18"/>
    <p:sldId id="280" r:id="rId19"/>
    <p:sldId id="271" r:id="rId20"/>
    <p:sldId id="272" r:id="rId21"/>
    <p:sldId id="281" r:id="rId22"/>
    <p:sldId id="273" r:id="rId23"/>
  </p:sldIdLst>
  <p:sldSz cx="9893300" cy="6858000"/>
  <p:notesSz cx="6858000" cy="9144000"/>
  <p:embeddedFontLst>
    <p:embeddedFont>
      <p:font typeface="Arial Bold" panose="020B0704020202020204" pitchFamily="34" charset="0"/>
      <p:regular r:id="rId25"/>
      <p:bold r:id="rId26"/>
    </p:embeddedFont>
    <p:embeddedFont>
      <p:font typeface="Arimo" panose="020B0604020202020204" charset="0"/>
      <p:regular r:id="rId27"/>
    </p:embeddedFont>
    <p:embeddedFont>
      <p:font typeface="Arimo Bold" panose="020B0604020202020204" charset="0"/>
      <p:regular r:id="rId28"/>
    </p:embeddedFont>
    <p:embeddedFont>
      <p:font typeface="Canva Sans" panose="020B0604020202020204" charset="0"/>
      <p:regular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oppins Medium" panose="00000600000000000000" pitchFamily="2" charset="0"/>
      <p:regular r:id="rId34"/>
      <p:italic r:id="rId35"/>
    </p:embeddedFont>
    <p:embeddedFont>
      <p:font typeface="Poppins Semi-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9" d="100"/>
          <a:sy n="79" d="100"/>
        </p:scale>
        <p:origin x="138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05.09.2025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20975" y="512763"/>
            <a:ext cx="37020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20975" y="512763"/>
            <a:ext cx="3702050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3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20975" y="512763"/>
            <a:ext cx="37020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20975" y="512763"/>
            <a:ext cx="37020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20975" y="512763"/>
            <a:ext cx="37020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20975" y="512763"/>
            <a:ext cx="37020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20975" y="512763"/>
            <a:ext cx="37020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Note:</a:t>
            </a:r>
          </a:p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20975" y="512763"/>
            <a:ext cx="370205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BF4F4-7771-4560-A4FB-6E6EFFFAD872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3BAE-65CD-4E4E-AD11-4AB5E82DE4BD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AA3B8-D4DF-42F0-B74D-ED118DB4FFF4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5940C-DD52-49A4-9191-308F2E536C55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29CFD-05BC-4B9E-AF12-43C4BCD3675B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21AA6-555C-4CDE-BF6A-5A4EF485F296}" type="datetime1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CAFA-3794-48B7-8881-6DD2654D901D}" type="datetime1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6541B-42A3-49A1-8A82-60D079AEF336}" type="datetime1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F11E0-5E0D-4E5F-A878-8581CFE2BD75}" type="datetime1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42175-30A7-4B89-9A09-2473EEF74BDE}" type="datetime1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3E1FB-66B4-4C53-9A2A-E4A10569F7E4}" type="datetime1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28729-C4CB-40B4-BD4E-EBFC186BF6EC}" type="datetime1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kirellos-youssef-samy-896b26232/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www.linkedin.com/in/abdallah-elkashe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www.linkedin.com/in/mohamed-younes-152820266/" TargetMode="External"/><Relationship Id="rId4" Type="http://schemas.openxmlformats.org/officeDocument/2006/relationships/image" Target="../media/image5.jpeg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29154" y="247008"/>
            <a:ext cx="1599011" cy="524091"/>
          </a:xfrm>
          <a:custGeom>
            <a:avLst/>
            <a:gdLst/>
            <a:ahLst/>
            <a:cxnLst/>
            <a:rect l="l" t="t" r="r" b="b"/>
            <a:pathLst>
              <a:path w="1599011" h="524091">
                <a:moveTo>
                  <a:pt x="0" y="0"/>
                </a:moveTo>
                <a:lnTo>
                  <a:pt x="1599011" y="0"/>
                </a:lnTo>
                <a:lnTo>
                  <a:pt x="1599011" y="524091"/>
                </a:lnTo>
                <a:lnTo>
                  <a:pt x="0" y="524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95902" y="403958"/>
            <a:ext cx="1360963" cy="210192"/>
          </a:xfrm>
          <a:custGeom>
            <a:avLst/>
            <a:gdLst/>
            <a:ahLst/>
            <a:cxnLst/>
            <a:rect l="l" t="t" r="r" b="b"/>
            <a:pathLst>
              <a:path w="1360963" h="210192">
                <a:moveTo>
                  <a:pt x="0" y="0"/>
                </a:moveTo>
                <a:lnTo>
                  <a:pt x="1360963" y="0"/>
                </a:lnTo>
                <a:lnTo>
                  <a:pt x="1360963" y="210192"/>
                </a:lnTo>
                <a:lnTo>
                  <a:pt x="0" y="2101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12337" y="2442739"/>
            <a:ext cx="8671800" cy="135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Real Estate Price Analysis and Preparation For ML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4244204"/>
            <a:ext cx="7821308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B3E3"/>
                </a:solidFill>
                <a:latin typeface="Arial"/>
                <a:ea typeface="Arial"/>
                <a:cs typeface="Arial"/>
                <a:sym typeface="Arial"/>
              </a:rPr>
              <a:t>SIC – AI701</a:t>
            </a:r>
          </a:p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00B3E3"/>
                </a:solidFill>
                <a:latin typeface="Arial"/>
                <a:ea typeface="Arial"/>
                <a:cs typeface="Arial"/>
                <a:sym typeface="Arial"/>
              </a:rPr>
              <a:t>Supervisor: Eng. Aya Nada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9C916-5728-7161-E88E-88669ABC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8699" y="289102"/>
            <a:ext cx="4007864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Feature Engineering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8699" y="1675169"/>
            <a:ext cx="3288420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5"/>
              </a:lnSpc>
              <a:spcBef>
                <a:spcPct val="0"/>
              </a:spcBef>
            </a:pPr>
            <a:r>
              <a:rPr lang="en-US" sz="238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3. Feature Engineering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2344" y="2134127"/>
            <a:ext cx="904229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First We Extracted Surface Outside from Surface Inside and Surface Total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344" y="3140324"/>
            <a:ext cx="9042290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Then From lat-lon we Extracted longitude and latitude using regex, then made the fields numeric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69973C-DC7F-7044-D8A1-6998CE20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40353" y="2694704"/>
            <a:ext cx="4153898" cy="3444135"/>
          </a:xfrm>
          <a:custGeom>
            <a:avLst/>
            <a:gdLst/>
            <a:ahLst/>
            <a:cxnLst/>
            <a:rect l="l" t="t" r="r" b="b"/>
            <a:pathLst>
              <a:path w="4153898" h="3444135">
                <a:moveTo>
                  <a:pt x="0" y="0"/>
                </a:moveTo>
                <a:lnTo>
                  <a:pt x="4153898" y="0"/>
                </a:lnTo>
                <a:lnTo>
                  <a:pt x="4153898" y="3444135"/>
                </a:lnTo>
                <a:lnTo>
                  <a:pt x="0" y="34441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6" r="-942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119915" y="3505200"/>
            <a:ext cx="4096269" cy="2185759"/>
          </a:xfrm>
          <a:custGeom>
            <a:avLst/>
            <a:gdLst/>
            <a:ahLst/>
            <a:cxnLst/>
            <a:rect l="l" t="t" r="r" b="b"/>
            <a:pathLst>
              <a:path w="4096269" h="2185759">
                <a:moveTo>
                  <a:pt x="0" y="0"/>
                </a:moveTo>
                <a:lnTo>
                  <a:pt x="4096269" y="0"/>
                </a:lnTo>
                <a:lnTo>
                  <a:pt x="4096269" y="2185759"/>
                </a:lnTo>
                <a:lnTo>
                  <a:pt x="0" y="2185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032" r="-116323" b="-181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72597" y="6345846"/>
            <a:ext cx="2888788" cy="20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 b="1">
                <a:solidFill>
                  <a:srgbClr val="7F7F7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8699" y="327202"/>
            <a:ext cx="800518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Detect and Drop Wrong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164" y="1777909"/>
            <a:ext cx="9849743" cy="774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ctr">
              <a:lnSpc>
                <a:spcPts val="3079"/>
              </a:lnSpc>
              <a:buFont typeface="+mj-lt"/>
              <a:buAutoNum type="arabicPeriod"/>
            </a:pPr>
            <a:r>
              <a:rPr lang="en-US" sz="2199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Droped</a:t>
            </a:r>
            <a:r>
              <a:rPr lang="en-US" sz="21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All rows where surface covered is higher than surface total</a:t>
            </a:r>
          </a:p>
          <a:p>
            <a:pPr marL="457200" indent="-457200">
              <a:lnSpc>
                <a:spcPts val="3079"/>
              </a:lnSpc>
              <a:buFont typeface="+mj-lt"/>
              <a:buAutoNum type="arabicPeriod"/>
            </a:pPr>
            <a:r>
              <a:rPr lang="en-US" sz="2199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Also Dropped all abnormal Data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8507" y="1279208"/>
            <a:ext cx="9518993" cy="384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400" dirty="0">
                <a:solidFill>
                  <a:srgbClr val="0070C0"/>
                </a:solidFill>
                <a:latin typeface="Poppins"/>
                <a:ea typeface="Poppins"/>
                <a:cs typeface="Poppins"/>
                <a:sym typeface="Poppins"/>
              </a:rPr>
              <a:t>1. Space Uncovered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47D31DA-6E2E-73B5-719D-97E74BEA6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8699" y="2491716"/>
            <a:ext cx="4339351" cy="3033574"/>
          </a:xfrm>
          <a:custGeom>
            <a:avLst/>
            <a:gdLst/>
            <a:ahLst/>
            <a:cxnLst/>
            <a:rect l="l" t="t" r="r" b="b"/>
            <a:pathLst>
              <a:path w="4438198" h="3419366">
                <a:moveTo>
                  <a:pt x="0" y="0"/>
                </a:moveTo>
                <a:lnTo>
                  <a:pt x="4438198" y="0"/>
                </a:lnTo>
                <a:lnTo>
                  <a:pt x="4438198" y="3419366"/>
                </a:lnTo>
                <a:lnTo>
                  <a:pt x="0" y="3419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82" r="-1758" b="-338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994046" y="2491716"/>
            <a:ext cx="4339351" cy="3033574"/>
          </a:xfrm>
          <a:custGeom>
            <a:avLst/>
            <a:gdLst/>
            <a:ahLst/>
            <a:cxnLst/>
            <a:rect l="l" t="t" r="r" b="b"/>
            <a:pathLst>
              <a:path w="4700004" h="3348869">
                <a:moveTo>
                  <a:pt x="0" y="0"/>
                </a:moveTo>
                <a:lnTo>
                  <a:pt x="4700003" y="0"/>
                </a:lnTo>
                <a:lnTo>
                  <a:pt x="4700003" y="3348869"/>
                </a:lnTo>
                <a:lnTo>
                  <a:pt x="0" y="3348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23" r="-1123" b="-649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8699" y="289102"/>
            <a:ext cx="800518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Handle Wrong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47584" y="1332710"/>
            <a:ext cx="9078225" cy="365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400" dirty="0">
                <a:solidFill>
                  <a:srgbClr val="0070C0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2400" dirty="0">
                <a:solidFill>
                  <a:srgbClr val="0070C0"/>
                </a:solidFill>
                <a:latin typeface="Poppins"/>
                <a:cs typeface="Poppins"/>
                <a:sym typeface="Canva Sans"/>
              </a:rPr>
              <a:t>Space</a:t>
            </a:r>
            <a:r>
              <a:rPr lang="en-US" sz="2400" dirty="0">
                <a:solidFill>
                  <a:srgbClr val="0070C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00" dirty="0">
                <a:solidFill>
                  <a:srgbClr val="0070C0"/>
                </a:solidFill>
                <a:latin typeface="Poppins"/>
                <a:cs typeface="Poppins"/>
                <a:sym typeface="Canva Sans"/>
              </a:rPr>
              <a:t>Covered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B22699-7F14-037D-8E1D-F3352E5B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1283B-463B-CB28-04D3-6243102EEEDF}"/>
              </a:ext>
            </a:extLst>
          </p:cNvPr>
          <p:cNvSpPr txBox="1"/>
          <p:nvPr/>
        </p:nvSpPr>
        <p:spPr>
          <a:xfrm>
            <a:off x="564918" y="1828800"/>
            <a:ext cx="6972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Space covered can’t be more than 2000 m for </a:t>
            </a:r>
            <a:r>
              <a:rPr lang="en-US" sz="2400" dirty="0">
                <a:solidFill>
                  <a:srgbClr val="0070C0"/>
                </a:solidFill>
              </a:rPr>
              <a:t>houses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E154F6-51D2-52ED-0D90-29F9BEA6E37C}"/>
              </a:ext>
            </a:extLst>
          </p:cNvPr>
          <p:cNvSpPr txBox="1"/>
          <p:nvPr/>
        </p:nvSpPr>
        <p:spPr>
          <a:xfrm>
            <a:off x="2203450" y="5637895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4E15E8-C9C1-250C-2D82-04A999769F57}"/>
              </a:ext>
            </a:extLst>
          </p:cNvPr>
          <p:cNvSpPr txBox="1"/>
          <p:nvPr/>
        </p:nvSpPr>
        <p:spPr>
          <a:xfrm>
            <a:off x="7080250" y="561068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AAAC-6FA4-809F-7DBC-66012B49D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9A58029-A706-65E8-644A-55B4B5849A2E}"/>
              </a:ext>
            </a:extLst>
          </p:cNvPr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5EE4EDF-27EE-EF43-6323-AB0EA108FA2E}"/>
                </a:ext>
              </a:extLst>
            </p:cNvPr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F100CC98-3663-DE8D-9001-4328C626E3E4}"/>
              </a:ext>
            </a:extLst>
          </p:cNvPr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A5D6790-A04D-86BA-4244-660CBDC68B93}"/>
              </a:ext>
            </a:extLst>
          </p:cNvPr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64112F2-EA87-585B-418F-CD0AA16E4282}"/>
              </a:ext>
            </a:extLst>
          </p:cNvPr>
          <p:cNvSpPr txBox="1"/>
          <p:nvPr/>
        </p:nvSpPr>
        <p:spPr>
          <a:xfrm>
            <a:off x="378699" y="289102"/>
            <a:ext cx="800518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Handle Wrong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D45B6F-3DC6-B527-AA3A-18144441940A}"/>
              </a:ext>
            </a:extLst>
          </p:cNvPr>
          <p:cNvSpPr txBox="1"/>
          <p:nvPr/>
        </p:nvSpPr>
        <p:spPr>
          <a:xfrm>
            <a:off x="450850" y="1476392"/>
            <a:ext cx="9078225" cy="37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800" dirty="0">
                <a:solidFill>
                  <a:srgbClr val="0070C0"/>
                </a:solidFill>
                <a:latin typeface="Canva Sans"/>
                <a:ea typeface="Canva Sans"/>
                <a:cs typeface="Canva Sans"/>
                <a:sym typeface="Canva Sans"/>
              </a:rPr>
              <a:t>2. </a:t>
            </a:r>
            <a:r>
              <a:rPr lang="en-US" sz="2800" dirty="0">
                <a:solidFill>
                  <a:srgbClr val="0070C0"/>
                </a:solidFill>
                <a:latin typeface="Poppins"/>
                <a:cs typeface="Poppins"/>
                <a:sym typeface="Canva Sans"/>
              </a:rPr>
              <a:t>Space</a:t>
            </a:r>
            <a:r>
              <a:rPr lang="en-US" sz="2800" dirty="0">
                <a:solidFill>
                  <a:srgbClr val="0070C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Poppins"/>
                <a:cs typeface="Poppins"/>
                <a:sym typeface="Canva Sans"/>
              </a:rPr>
              <a:t>Covered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9464AF-0348-53BC-2313-3D7A9778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288A2-9D50-6A6A-397D-29F9F9B2AC1B}"/>
              </a:ext>
            </a:extLst>
          </p:cNvPr>
          <p:cNvSpPr txBox="1"/>
          <p:nvPr/>
        </p:nvSpPr>
        <p:spPr>
          <a:xfrm>
            <a:off x="527050" y="220980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same process was repeated for the: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12DD31-8E35-1B9E-85D6-FA0031D29F05}"/>
              </a:ext>
            </a:extLst>
          </p:cNvPr>
          <p:cNvSpPr txBox="1"/>
          <p:nvPr/>
        </p:nvSpPr>
        <p:spPr>
          <a:xfrm>
            <a:off x="1371389" y="3018135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70C0"/>
                </a:solidFill>
              </a:rPr>
              <a:t>Appartment</a:t>
            </a:r>
            <a:r>
              <a:rPr lang="en-US" sz="2000" dirty="0"/>
              <a:t> &lt;= 1500 m^2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70C0"/>
                </a:solidFill>
              </a:rPr>
              <a:t>Store</a:t>
            </a:r>
            <a:r>
              <a:rPr lang="en-US" sz="2000" dirty="0"/>
              <a:t> &lt;= 5000</a:t>
            </a:r>
          </a:p>
        </p:txBody>
      </p:sp>
    </p:spTree>
    <p:extLst>
      <p:ext uri="{BB962C8B-B14F-4D97-AF65-F5344CB8AC3E}">
        <p14:creationId xmlns:p14="http://schemas.microsoft.com/office/powerpoint/2010/main" val="32463818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2B5F6-1505-D0CC-FE96-707D28371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22CE96F-5566-72CE-B7D7-DE33F6F4BCB2}"/>
              </a:ext>
            </a:extLst>
          </p:cNvPr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0D008AF-AC95-5F76-05B3-C57F2C130914}"/>
                </a:ext>
              </a:extLst>
            </p:cNvPr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3985D227-1DBC-7862-6533-30C9268C94BC}"/>
              </a:ext>
            </a:extLst>
          </p:cNvPr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FBCEB98-A7D6-DAA4-BD62-2E3321E4043A}"/>
              </a:ext>
            </a:extLst>
          </p:cNvPr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1333301D-7894-0ADB-691E-31874CB9B8F6}"/>
              </a:ext>
            </a:extLst>
          </p:cNvPr>
          <p:cNvSpPr txBox="1"/>
          <p:nvPr/>
        </p:nvSpPr>
        <p:spPr>
          <a:xfrm>
            <a:off x="378699" y="289102"/>
            <a:ext cx="800518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Handle Wrong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49FD77E-C892-FC6F-9A17-101ED136FF9D}"/>
              </a:ext>
            </a:extLst>
          </p:cNvPr>
          <p:cNvSpPr txBox="1"/>
          <p:nvPr/>
        </p:nvSpPr>
        <p:spPr>
          <a:xfrm>
            <a:off x="450850" y="1476392"/>
            <a:ext cx="9078225" cy="37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800" dirty="0">
                <a:solidFill>
                  <a:srgbClr val="0070C0"/>
                </a:solidFill>
                <a:latin typeface="Canva Sans"/>
                <a:cs typeface="Poppins"/>
                <a:sym typeface="Canva Sans"/>
              </a:rPr>
              <a:t>4. Latitude &amp; longitude</a:t>
            </a:r>
            <a:endParaRPr lang="en-US" sz="2800" dirty="0">
              <a:solidFill>
                <a:srgbClr val="0070C0"/>
              </a:solidFill>
              <a:latin typeface="Poppins"/>
              <a:cs typeface="Poppins"/>
              <a:sym typeface="Canva San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9022E0A-551F-F854-A74C-6DEB6F198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 descr="A map of the united states&#10;&#10;AI-generated content may be incorrect.">
            <a:extLst>
              <a:ext uri="{FF2B5EF4-FFF2-40B4-BE49-F238E27FC236}">
                <a16:creationId xmlns:a16="http://schemas.microsoft.com/office/drawing/2014/main" id="{20DCA723-EE38-7AFB-6ECE-0A9D9459F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2057400"/>
            <a:ext cx="7696200" cy="39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537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225A4-EF48-444A-E23D-C819512EE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93D6157-652D-F312-76F9-7804645EBCEE}"/>
              </a:ext>
            </a:extLst>
          </p:cNvPr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E9F582-7C21-0B47-53DF-0DAF7DE75C11}"/>
                </a:ext>
              </a:extLst>
            </p:cNvPr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3EC94239-DBFD-9F45-7A0C-C803CF9091E7}"/>
              </a:ext>
            </a:extLst>
          </p:cNvPr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39D20CA-7ABC-82F3-CCEA-C8E92A85398E}"/>
              </a:ext>
            </a:extLst>
          </p:cNvPr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C983200-E276-5A9F-50D7-8A45B1B71FC2}"/>
              </a:ext>
            </a:extLst>
          </p:cNvPr>
          <p:cNvSpPr txBox="1"/>
          <p:nvPr/>
        </p:nvSpPr>
        <p:spPr>
          <a:xfrm>
            <a:off x="378699" y="289102"/>
            <a:ext cx="8005180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Handle Wrong Data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FE79A8C-F811-D82C-4921-5A3A01B71BF4}"/>
              </a:ext>
            </a:extLst>
          </p:cNvPr>
          <p:cNvSpPr txBox="1"/>
          <p:nvPr/>
        </p:nvSpPr>
        <p:spPr>
          <a:xfrm>
            <a:off x="450850" y="1476392"/>
            <a:ext cx="9078225" cy="377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3"/>
              </a:lnSpc>
            </a:pPr>
            <a:r>
              <a:rPr lang="en-US" sz="2800" dirty="0">
                <a:solidFill>
                  <a:srgbClr val="0070C0"/>
                </a:solidFill>
                <a:latin typeface="Canva Sans"/>
                <a:cs typeface="Poppins"/>
                <a:sym typeface="Canva Sans"/>
              </a:rPr>
              <a:t>3. Latitude &amp; longitude</a:t>
            </a:r>
            <a:endParaRPr lang="en-US" sz="2800" dirty="0">
              <a:solidFill>
                <a:srgbClr val="0070C0"/>
              </a:solidFill>
              <a:latin typeface="Poppins"/>
              <a:cs typeface="Poppins"/>
              <a:sym typeface="Canva San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EAFE730-5E99-90F7-D509-88423C97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A2188B-4CF1-6D8B-7A23-A69F317636AA}"/>
              </a:ext>
            </a:extLst>
          </p:cNvPr>
          <p:cNvSpPr txBox="1"/>
          <p:nvPr/>
        </p:nvSpPr>
        <p:spPr>
          <a:xfrm>
            <a:off x="527049" y="2209800"/>
            <a:ext cx="8783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Found some data points outside of Mexico So We removed them By these ranges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4987ABA-A312-77EA-5EA5-02C6EBA5B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049" y="3429000"/>
            <a:ext cx="98933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Latitude: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~19.0° N to 19.6° 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Longitude: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~-99.0° W to -99.3° W</a:t>
            </a:r>
          </a:p>
        </p:txBody>
      </p:sp>
    </p:spTree>
    <p:extLst>
      <p:ext uri="{BB962C8B-B14F-4D97-AF65-F5344CB8AC3E}">
        <p14:creationId xmlns:p14="http://schemas.microsoft.com/office/powerpoint/2010/main" val="122470711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0607" y="2888625"/>
            <a:ext cx="70086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Data Transformation</a:t>
            </a:r>
          </a:p>
        </p:txBody>
      </p:sp>
      <p:sp>
        <p:nvSpPr>
          <p:cNvPr id="4" name="AutoShape 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9704D-0B48-7FBD-C15A-8A59339EF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8699" y="289102"/>
            <a:ext cx="441431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Encoding Categorical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1226" y="1828800"/>
            <a:ext cx="7865574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turned places and </a:t>
            </a:r>
            <a:r>
              <a:rPr lang="en-US" sz="21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property_type</a:t>
            </a: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into dummy variables because the categories are  nominal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4BC061-2BBF-FD8F-0104-27B740C1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F5373-2A8B-809C-B5EB-EEF0294AD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EB359C7-1185-0345-42ED-3D810F0B33EB}"/>
              </a:ext>
            </a:extLst>
          </p:cNvPr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C40037-5515-0677-F139-ACAF23AE55C0}"/>
                </a:ext>
              </a:extLst>
            </p:cNvPr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>
            <a:extLst>
              <a:ext uri="{FF2B5EF4-FFF2-40B4-BE49-F238E27FC236}">
                <a16:creationId xmlns:a16="http://schemas.microsoft.com/office/drawing/2014/main" id="{D49C4FC2-0D0B-F1B6-81F3-17CDE58D24B7}"/>
              </a:ext>
            </a:extLst>
          </p:cNvPr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683333A-DB38-AA3B-63D3-86EDEC31E44A}"/>
              </a:ext>
            </a:extLst>
          </p:cNvPr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1D45704-DAA6-22AE-B732-4623CE0E1821}"/>
              </a:ext>
            </a:extLst>
          </p:cNvPr>
          <p:cNvSpPr txBox="1"/>
          <p:nvPr/>
        </p:nvSpPr>
        <p:spPr>
          <a:xfrm>
            <a:off x="378699" y="289102"/>
            <a:ext cx="441431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 dirty="0" err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Scalling</a:t>
            </a:r>
            <a:endParaRPr lang="en-US" sz="3200" b="1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5902768C-5D19-31BE-63FE-F49A7253509C}"/>
              </a:ext>
            </a:extLst>
          </p:cNvPr>
          <p:cNvSpPr txBox="1"/>
          <p:nvPr/>
        </p:nvSpPr>
        <p:spPr>
          <a:xfrm>
            <a:off x="426806" y="1455434"/>
            <a:ext cx="8783869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First, we used </a:t>
            </a:r>
            <a:r>
              <a:rPr lang="en-US" sz="2199" dirty="0">
                <a:solidFill>
                  <a:schemeClr val="accent1"/>
                </a:solidFill>
                <a:latin typeface="Canva Sans"/>
                <a:ea typeface="Canva Sans"/>
                <a:cs typeface="Canva Sans"/>
                <a:sym typeface="Canva Sans"/>
              </a:rPr>
              <a:t>Log-transformation</a:t>
            </a: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to compress </a:t>
            </a:r>
            <a:r>
              <a:rPr lang="en-US" sz="2199" dirty="0">
                <a:solidFill>
                  <a:schemeClr val="accent1"/>
                </a:solidFill>
                <a:latin typeface="Canva Sans"/>
                <a:ea typeface="Canva Sans"/>
                <a:cs typeface="Canva Sans"/>
                <a:sym typeface="Canva Sans"/>
              </a:rPr>
              <a:t>extreme outliers</a:t>
            </a:r>
            <a:endParaRPr lang="en-US" sz="2199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13E438-8132-C5C2-C992-619775CC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8" name="Picture 17" descr="A graph of a normalized price&#10;&#10;AI-generated content may be incorrect.">
            <a:extLst>
              <a:ext uri="{FF2B5EF4-FFF2-40B4-BE49-F238E27FC236}">
                <a16:creationId xmlns:a16="http://schemas.microsoft.com/office/drawing/2014/main" id="{270DF8DB-9EE9-5721-D5D3-3A9F9FF40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50" y="2687501"/>
            <a:ext cx="5145015" cy="27467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BCDB63-CF36-BA1B-FB32-E9E6DCA0F08E}"/>
              </a:ext>
            </a:extLst>
          </p:cNvPr>
          <p:cNvSpPr txBox="1"/>
          <p:nvPr/>
        </p:nvSpPr>
        <p:spPr>
          <a:xfrm>
            <a:off x="1073597" y="5682478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Before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EDC325-3B01-32E7-3931-41400361F919}"/>
              </a:ext>
            </a:extLst>
          </p:cNvPr>
          <p:cNvSpPr txBox="1"/>
          <p:nvPr/>
        </p:nvSpPr>
        <p:spPr>
          <a:xfrm>
            <a:off x="5461757" y="563480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After</a:t>
            </a:r>
          </a:p>
        </p:txBody>
      </p:sp>
      <p:pic>
        <p:nvPicPr>
          <p:cNvPr id="22" name="Picture 2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0A730B8B-3B69-7ABD-3225-A00BCDD9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1" y="2112260"/>
            <a:ext cx="3882151" cy="35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9577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49993" y="2268512"/>
            <a:ext cx="7193313" cy="3919826"/>
          </a:xfrm>
          <a:custGeom>
            <a:avLst/>
            <a:gdLst/>
            <a:ahLst/>
            <a:cxnLst/>
            <a:rect l="l" t="t" r="r" b="b"/>
            <a:pathLst>
              <a:path w="7193313" h="3919826">
                <a:moveTo>
                  <a:pt x="0" y="0"/>
                </a:moveTo>
                <a:lnTo>
                  <a:pt x="7193313" y="0"/>
                </a:lnTo>
                <a:lnTo>
                  <a:pt x="7193313" y="3919826"/>
                </a:lnTo>
                <a:lnTo>
                  <a:pt x="0" y="3919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27" t="-1857" b="-1857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8699" y="289102"/>
            <a:ext cx="4414311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Scalling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0850" y="1447800"/>
            <a:ext cx="9296400" cy="76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3079"/>
              </a:lnSpc>
              <a:buFont typeface="Wingdings" panose="05000000000000000000" pitchFamily="2" charset="2"/>
              <a:buChar char="v"/>
            </a:pP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 </a:t>
            </a:r>
            <a:r>
              <a:rPr lang="en-US" sz="2199" dirty="0">
                <a:solidFill>
                  <a:schemeClr val="accent1"/>
                </a:solidFill>
                <a:latin typeface="Canva Sans"/>
                <a:ea typeface="Canva Sans"/>
                <a:cs typeface="Canva Sans"/>
                <a:sym typeface="Canva Sans"/>
              </a:rPr>
              <a:t>Bell-shaped</a:t>
            </a: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we use </a:t>
            </a:r>
            <a:r>
              <a:rPr lang="en-US" sz="2199" dirty="0">
                <a:solidFill>
                  <a:schemeClr val="accent1"/>
                </a:solidFill>
                <a:latin typeface="Canva Sans"/>
                <a:ea typeface="Canva Sans"/>
                <a:cs typeface="Canva Sans"/>
                <a:sym typeface="Canva Sans"/>
              </a:rPr>
              <a:t>Standardization </a:t>
            </a:r>
            <a:r>
              <a:rPr lang="en-US" sz="2199" dirty="0">
                <a:latin typeface="Canva Sans"/>
                <a:ea typeface="Canva Sans"/>
                <a:cs typeface="Canva Sans"/>
                <a:sym typeface="Canva Sans"/>
              </a:rPr>
              <a:t>because it’s usually better</a:t>
            </a:r>
            <a:endParaRPr lang="en-US" sz="2199" dirty="0">
              <a:solidFill>
                <a:schemeClr val="accent1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342900" indent="-342900" algn="just">
              <a:lnSpc>
                <a:spcPts val="3079"/>
              </a:lnSpc>
              <a:buFont typeface="Wingdings" panose="05000000000000000000" pitchFamily="2" charset="2"/>
              <a:buChar char="v"/>
            </a:pP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</a:t>
            </a:r>
            <a:r>
              <a:rPr lang="en-US" sz="2199" dirty="0">
                <a:solidFill>
                  <a:schemeClr val="accent1"/>
                </a:solidFill>
                <a:latin typeface="Canva Sans"/>
                <a:ea typeface="Canva Sans"/>
                <a:cs typeface="Canva Sans"/>
                <a:sym typeface="Canva Sans"/>
              </a:rPr>
              <a:t>not,</a:t>
            </a:r>
            <a:r>
              <a:rPr lang="en-US" sz="21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we use </a:t>
            </a:r>
            <a:r>
              <a:rPr lang="en-US" sz="2199" dirty="0">
                <a:solidFill>
                  <a:schemeClr val="accent1"/>
                </a:solidFill>
                <a:latin typeface="Canva Sans"/>
                <a:ea typeface="Canva Sans"/>
                <a:cs typeface="Canva Sans"/>
                <a:sym typeface="Canva Sans"/>
              </a:rPr>
              <a:t>normalization </a:t>
            </a:r>
            <a:r>
              <a:rPr lang="en-US" sz="2199" dirty="0">
                <a:latin typeface="Canva Sans"/>
                <a:ea typeface="Canva Sans"/>
                <a:cs typeface="Canva Sans"/>
                <a:sym typeface="Canva Sans"/>
              </a:rPr>
              <a:t>or </a:t>
            </a:r>
            <a:r>
              <a:rPr lang="en-US" sz="2199" dirty="0">
                <a:solidFill>
                  <a:schemeClr val="accent1"/>
                </a:solidFill>
                <a:latin typeface="Canva Sans"/>
                <a:ea typeface="Canva Sans"/>
                <a:cs typeface="Canva Sans"/>
                <a:sym typeface="Canva Sans"/>
              </a:rPr>
              <a:t>Robust </a:t>
            </a:r>
            <a:r>
              <a:rPr lang="en-US" sz="2199" dirty="0" err="1">
                <a:solidFill>
                  <a:schemeClr val="accent1"/>
                </a:solidFill>
                <a:latin typeface="Canva Sans"/>
                <a:ea typeface="Canva Sans"/>
                <a:cs typeface="Canva Sans"/>
                <a:sym typeface="Canva Sans"/>
              </a:rPr>
              <a:t>Scaller</a:t>
            </a:r>
            <a:endParaRPr lang="en-US" sz="2199" dirty="0">
              <a:solidFill>
                <a:schemeClr val="accent1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110032-5C82-1FAB-F5D7-A6D3EE99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9106" y="270052"/>
            <a:ext cx="4414311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Agenda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5800" y="1943100"/>
            <a:ext cx="8803152" cy="344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1" lvl="1" indent="-345435" algn="l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Team Members</a:t>
            </a:r>
          </a:p>
          <a:p>
            <a:pPr marL="690871" lvl="1" indent="-345435" algn="l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Motivation &amp; Problem </a:t>
            </a:r>
          </a:p>
          <a:p>
            <a:pPr marL="690871" lvl="1" indent="-345435" algn="l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Problems in the dataset</a:t>
            </a:r>
          </a:p>
          <a:p>
            <a:pPr marL="690871" lvl="1" indent="-345435" algn="l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Our approach</a:t>
            </a:r>
          </a:p>
          <a:p>
            <a:pPr marL="690871" lvl="1" indent="-345435" algn="l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Cleaning</a:t>
            </a:r>
          </a:p>
          <a:p>
            <a:pPr marL="690871" lvl="1" indent="-345435" algn="l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Transformation</a:t>
            </a:r>
          </a:p>
          <a:p>
            <a:pPr marL="690871" lvl="1" indent="-345435" algn="l">
              <a:lnSpc>
                <a:spcPts val="383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Dashboard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5F2F21-0E1C-1E75-FAEF-4565A685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5930" y="2743200"/>
            <a:ext cx="7008600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Dashboard</a:t>
            </a:r>
          </a:p>
        </p:txBody>
      </p:sp>
      <p:sp>
        <p:nvSpPr>
          <p:cNvPr id="4" name="AutoShape 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CD4BA7-9C90-9E58-C335-1A19997C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07E815-F270-451D-52CE-74629B8D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" name="Dash_Video">
            <a:hlinkClick r:id="" action="ppaction://media"/>
            <a:extLst>
              <a:ext uri="{FF2B5EF4-FFF2-40B4-BE49-F238E27FC236}">
                <a16:creationId xmlns:a16="http://schemas.microsoft.com/office/drawing/2014/main" id="{FCA0E16F-83D8-F58D-8050-E0DD90D531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0" y="651152"/>
            <a:ext cx="9880193" cy="555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5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2977" y="5602466"/>
            <a:ext cx="9309848" cy="759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ⓒ2020 SAMSUNG. All rights reserved.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</a:p>
          <a:p>
            <a:pPr algn="l">
              <a:lnSpc>
                <a:spcPts val="1200"/>
              </a:lnSpc>
            </a:pPr>
            <a:r>
              <a:rPr lang="en-US" sz="1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sp>
        <p:nvSpPr>
          <p:cNvPr id="3" name="Freeform 3"/>
          <p:cNvSpPr/>
          <p:nvPr/>
        </p:nvSpPr>
        <p:spPr>
          <a:xfrm>
            <a:off x="8066554" y="403958"/>
            <a:ext cx="1360963" cy="210192"/>
          </a:xfrm>
          <a:custGeom>
            <a:avLst/>
            <a:gdLst/>
            <a:ahLst/>
            <a:cxnLst/>
            <a:rect l="l" t="t" r="r" b="b"/>
            <a:pathLst>
              <a:path w="1360963" h="210192">
                <a:moveTo>
                  <a:pt x="0" y="0"/>
                </a:moveTo>
                <a:lnTo>
                  <a:pt x="1360963" y="0"/>
                </a:lnTo>
                <a:lnTo>
                  <a:pt x="1360963" y="210192"/>
                </a:lnTo>
                <a:lnTo>
                  <a:pt x="0" y="210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71258" y="2628879"/>
            <a:ext cx="3360308" cy="1102138"/>
          </a:xfrm>
          <a:custGeom>
            <a:avLst/>
            <a:gdLst/>
            <a:ahLst/>
            <a:cxnLst/>
            <a:rect l="l" t="t" r="r" b="b"/>
            <a:pathLst>
              <a:path w="3360308" h="1102138">
                <a:moveTo>
                  <a:pt x="0" y="0"/>
                </a:moveTo>
                <a:lnTo>
                  <a:pt x="3360308" y="0"/>
                </a:lnTo>
                <a:lnTo>
                  <a:pt x="3360308" y="1102138"/>
                </a:lnTo>
                <a:lnTo>
                  <a:pt x="0" y="1102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46C29-0253-1D05-BB5B-A8DBFAD19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720338" y="5429521"/>
            <a:ext cx="535557" cy="516885"/>
          </a:xfrm>
          <a:custGeom>
            <a:avLst/>
            <a:gdLst/>
            <a:ahLst/>
            <a:cxnLst/>
            <a:rect l="l" t="t" r="r" b="b"/>
            <a:pathLst>
              <a:path w="535557" h="516885">
                <a:moveTo>
                  <a:pt x="0" y="0"/>
                </a:moveTo>
                <a:lnTo>
                  <a:pt x="535557" y="0"/>
                </a:lnTo>
                <a:lnTo>
                  <a:pt x="535557" y="516885"/>
                </a:lnTo>
                <a:lnTo>
                  <a:pt x="0" y="5168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64918" y="1511825"/>
            <a:ext cx="2636168" cy="3674102"/>
          </a:xfrm>
          <a:custGeom>
            <a:avLst/>
            <a:gdLst/>
            <a:ahLst/>
            <a:cxnLst/>
            <a:rect l="l" t="t" r="r" b="b"/>
            <a:pathLst>
              <a:path w="2636168" h="3674102">
                <a:moveTo>
                  <a:pt x="0" y="0"/>
                </a:moveTo>
                <a:lnTo>
                  <a:pt x="2636169" y="0"/>
                </a:lnTo>
                <a:lnTo>
                  <a:pt x="2636169" y="3674102"/>
                </a:lnTo>
                <a:lnTo>
                  <a:pt x="0" y="3674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28575" cap="sq">
            <a:solidFill>
              <a:srgbClr val="193EB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hlinkClick r:id="rId5" tooltip="https://www.linkedin.com/in/mohamed-younes-152820266/"/>
          </p:cNvPr>
          <p:cNvSpPr/>
          <p:nvPr/>
        </p:nvSpPr>
        <p:spPr>
          <a:xfrm>
            <a:off x="611128" y="5370834"/>
            <a:ext cx="575572" cy="575572"/>
          </a:xfrm>
          <a:custGeom>
            <a:avLst/>
            <a:gdLst/>
            <a:ahLst/>
            <a:cxnLst/>
            <a:rect l="l" t="t" r="r" b="b"/>
            <a:pathLst>
              <a:path w="575572" h="575572">
                <a:moveTo>
                  <a:pt x="0" y="0"/>
                </a:moveTo>
                <a:lnTo>
                  <a:pt x="575571" y="0"/>
                </a:lnTo>
                <a:lnTo>
                  <a:pt x="575571" y="575572"/>
                </a:lnTo>
                <a:lnTo>
                  <a:pt x="0" y="575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821745" y="5396229"/>
            <a:ext cx="535557" cy="524783"/>
          </a:xfrm>
          <a:custGeom>
            <a:avLst/>
            <a:gdLst/>
            <a:ahLst/>
            <a:cxnLst/>
            <a:rect l="l" t="t" r="r" b="b"/>
            <a:pathLst>
              <a:path w="535557" h="524783">
                <a:moveTo>
                  <a:pt x="0" y="0"/>
                </a:moveTo>
                <a:lnTo>
                  <a:pt x="535557" y="0"/>
                </a:lnTo>
                <a:lnTo>
                  <a:pt x="535557" y="524783"/>
                </a:lnTo>
                <a:lnTo>
                  <a:pt x="0" y="524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0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675476" y="1511825"/>
            <a:ext cx="2673311" cy="3674102"/>
          </a:xfrm>
          <a:custGeom>
            <a:avLst/>
            <a:gdLst/>
            <a:ahLst/>
            <a:cxnLst/>
            <a:rect l="l" t="t" r="r" b="b"/>
            <a:pathLst>
              <a:path w="2673311" h="3674102">
                <a:moveTo>
                  <a:pt x="0" y="0"/>
                </a:moveTo>
                <a:lnTo>
                  <a:pt x="2673312" y="0"/>
                </a:lnTo>
                <a:lnTo>
                  <a:pt x="2673312" y="3674102"/>
                </a:lnTo>
                <a:lnTo>
                  <a:pt x="0" y="36741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400" r="-21789"/>
            </a:stretch>
          </a:blipFill>
          <a:ln w="28575" cap="sq">
            <a:solidFill>
              <a:srgbClr val="193EB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341620" y="5535378"/>
            <a:ext cx="2093761" cy="26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9"/>
              </a:lnSpc>
              <a:spcBef>
                <a:spcPct val="0"/>
              </a:spcBef>
            </a:pPr>
            <a:r>
              <a:rPr lang="en-US" sz="1758" b="1" u="none" strike="noStrike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  <a:hlinkClick r:id="rId7"/>
              </a:rPr>
              <a:t>Abdallah Elkashef</a:t>
            </a:r>
            <a:endParaRPr lang="en-US" sz="1758" b="1" u="none" strike="noStrike" dirty="0">
              <a:solidFill>
                <a:srgbClr val="000000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72838" y="193852"/>
            <a:ext cx="393174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Team Members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43027" y="5521136"/>
            <a:ext cx="1681708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9"/>
              </a:lnSpc>
              <a:spcBef>
                <a:spcPct val="0"/>
              </a:spcBef>
            </a:pPr>
            <a:r>
              <a:rPr lang="en-US" sz="1758" b="1" u="sng" strike="noStrike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  <a:hlinkClick r:id="rId8" tooltip="https://www.linkedin.com/in/kirellos-youssef-samy-896b26232/"/>
              </a:rPr>
              <a:t>Kirellos Yousef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441" y="5521136"/>
            <a:ext cx="2080532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9"/>
              </a:lnSpc>
            </a:pPr>
            <a:r>
              <a:rPr lang="en-US" sz="1758" b="1" dirty="0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  <a:hlinkClick r:id="rId5" tooltip="https://www.linkedin.com/in/mohamed-younes-152820266/"/>
              </a:rPr>
              <a:t>Mohamed Younes</a:t>
            </a:r>
          </a:p>
        </p:txBody>
      </p:sp>
      <p:pic>
        <p:nvPicPr>
          <p:cNvPr id="16" name="Picture 15" descr="A person in a suit&#10;&#10;AI-generated content may be incorrect.">
            <a:extLst>
              <a:ext uri="{FF2B5EF4-FFF2-40B4-BE49-F238E27FC236}">
                <a16:creationId xmlns:a16="http://schemas.microsoft.com/office/drawing/2014/main" id="{3ABBED99-DF4D-8C8B-6223-5DD3F485D49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95" y="1509973"/>
            <a:ext cx="2756916" cy="3675888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EE13463-C8AE-A7A8-2FED-D594E334A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597" y="6326796"/>
            <a:ext cx="2192094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5930" y="2888625"/>
            <a:ext cx="5822115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Motivation &amp; Problem </a:t>
            </a:r>
          </a:p>
        </p:txBody>
      </p:sp>
      <p:sp>
        <p:nvSpPr>
          <p:cNvPr id="4" name="AutoShape 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FDEAF-00F9-EAFB-3AF8-58545C425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9106" y="270052"/>
            <a:ext cx="6730389" cy="723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41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Motivation &amp; Problem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308" y="1448336"/>
            <a:ext cx="9559859" cy="445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Motivation</a:t>
            </a:r>
          </a:p>
          <a:p>
            <a:pPr marL="474976" lvl="1" indent="-237488" algn="l">
              <a:lnSpc>
                <a:spcPts val="26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Housing prices are crucial in Mexico City, shaping affordability, investment, and urban planning.</a:t>
            </a:r>
          </a:p>
          <a:p>
            <a:pPr marL="474976" lvl="1" indent="-237488" algn="l">
              <a:lnSpc>
                <a:spcPts val="26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how location, property type, and size affect prices supports better decisions.</a:t>
            </a:r>
          </a:p>
          <a:p>
            <a:pPr marL="474976" lvl="1" indent="-237488" algn="l">
              <a:lnSpc>
                <a:spcPts val="26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clean dataset enables reliable ML models for prediction and market insights.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  <a:endParaRPr lang="en-US" sz="2199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l">
              <a:lnSpc>
                <a:spcPts val="2999"/>
              </a:lnSpc>
              <a:spcBef>
                <a:spcPct val="0"/>
              </a:spcBef>
            </a:pPr>
            <a:r>
              <a:rPr lang="en-US" sz="2499" b="1" u="none" strike="noStrike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Problem</a:t>
            </a:r>
          </a:p>
          <a:p>
            <a:pPr marL="474976" lvl="1" indent="-237488" algn="l">
              <a:lnSpc>
                <a:spcPts val="26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housing data has missing values, outliers, and inconsistencies.</a:t>
            </a:r>
          </a:p>
          <a:p>
            <a:pPr marL="474976" lvl="1" indent="-237488" algn="l">
              <a:lnSpc>
                <a:spcPts val="26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Without preprocessing, models risk bias and poor accuracy.</a:t>
            </a:r>
          </a:p>
          <a:p>
            <a:pPr marL="474976" lvl="1" indent="-237488" algn="l">
              <a:lnSpc>
                <a:spcPts val="263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 clean, reduce features, and analyze to reveal key drivers of price.</a:t>
            </a:r>
          </a:p>
          <a:p>
            <a:pPr algn="l">
              <a:lnSpc>
                <a:spcPts val="2639"/>
              </a:lnSpc>
              <a:spcBef>
                <a:spcPct val="0"/>
              </a:spcBef>
            </a:pPr>
            <a:endParaRPr lang="en-US" sz="2199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F8FB0A-FD5C-D811-096A-2CDFC870B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902825" cy="1623766"/>
            <a:chOff x="0" y="0"/>
            <a:chExt cx="13203767" cy="21650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2165029"/>
            </a:xfrm>
            <a:custGeom>
              <a:avLst/>
              <a:gdLst/>
              <a:ahLst/>
              <a:cxnLst/>
              <a:rect l="l" t="t" r="r" b="b"/>
              <a:pathLst>
                <a:path w="13203810" h="2165029">
                  <a:moveTo>
                    <a:pt x="0" y="0"/>
                  </a:moveTo>
                  <a:lnTo>
                    <a:pt x="13203810" y="0"/>
                  </a:lnTo>
                  <a:lnTo>
                    <a:pt x="13203810" y="2165029"/>
                  </a:lnTo>
                  <a:lnTo>
                    <a:pt x="0" y="2165029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441057" y="1855897"/>
            <a:ext cx="9020712" cy="4316303"/>
          </a:xfrm>
          <a:custGeom>
            <a:avLst/>
            <a:gdLst/>
            <a:ahLst/>
            <a:cxnLst/>
            <a:rect l="l" t="t" r="r" b="b"/>
            <a:pathLst>
              <a:path w="9020712" h="4316303">
                <a:moveTo>
                  <a:pt x="0" y="0"/>
                </a:moveTo>
                <a:lnTo>
                  <a:pt x="9020711" y="0"/>
                </a:lnTo>
                <a:lnTo>
                  <a:pt x="9020711" y="4316303"/>
                </a:lnTo>
                <a:lnTo>
                  <a:pt x="0" y="43163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4" t="-862" b="-7128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1537" y="540420"/>
            <a:ext cx="251017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Our DataSet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78AE1-A4FA-C903-E071-9887E8FF0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 rot="3727">
            <a:off x="564916" y="6209429"/>
            <a:ext cx="8783874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9285" y="438150"/>
            <a:ext cx="3986612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What is our approach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295210" y="1473418"/>
            <a:ext cx="4240687" cy="2154085"/>
            <a:chOff x="0" y="0"/>
            <a:chExt cx="5654249" cy="2872113"/>
          </a:xfrm>
        </p:grpSpPr>
        <p:sp>
          <p:nvSpPr>
            <p:cNvPr id="8" name="Freeform 8"/>
            <p:cNvSpPr/>
            <p:nvPr/>
          </p:nvSpPr>
          <p:spPr>
            <a:xfrm>
              <a:off x="16891" y="19812"/>
              <a:ext cx="5620385" cy="2832466"/>
            </a:xfrm>
            <a:custGeom>
              <a:avLst/>
              <a:gdLst/>
              <a:ahLst/>
              <a:cxnLst/>
              <a:rect l="l" t="t" r="r" b="b"/>
              <a:pathLst>
                <a:path w="5620385" h="2832466">
                  <a:moveTo>
                    <a:pt x="0" y="472052"/>
                  </a:moveTo>
                  <a:cubicBezTo>
                    <a:pt x="0" y="211373"/>
                    <a:pt x="181610" y="0"/>
                    <a:pt x="405638" y="0"/>
                  </a:cubicBezTo>
                  <a:lnTo>
                    <a:pt x="5214747" y="0"/>
                  </a:lnTo>
                  <a:cubicBezTo>
                    <a:pt x="5438775" y="0"/>
                    <a:pt x="5620385" y="211373"/>
                    <a:pt x="5620385" y="472052"/>
                  </a:cubicBezTo>
                  <a:lnTo>
                    <a:pt x="5620385" y="2360412"/>
                  </a:lnTo>
                  <a:cubicBezTo>
                    <a:pt x="5620385" y="2621092"/>
                    <a:pt x="5438775" y="2832465"/>
                    <a:pt x="5214747" y="2832465"/>
                  </a:cubicBezTo>
                  <a:lnTo>
                    <a:pt x="405765" y="2832465"/>
                  </a:lnTo>
                  <a:cubicBezTo>
                    <a:pt x="181737" y="2832465"/>
                    <a:pt x="127" y="2621092"/>
                    <a:pt x="127" y="2360412"/>
                  </a:cubicBezTo>
                  <a:close/>
                </a:path>
              </a:pathLst>
            </a:custGeom>
            <a:solidFill>
              <a:srgbClr val="5B9B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5654294" cy="2872089"/>
            </a:xfrm>
            <a:custGeom>
              <a:avLst/>
              <a:gdLst/>
              <a:ahLst/>
              <a:cxnLst/>
              <a:rect l="l" t="t" r="r" b="b"/>
              <a:pathLst>
                <a:path w="5654294" h="2872089">
                  <a:moveTo>
                    <a:pt x="0" y="491864"/>
                  </a:moveTo>
                  <a:cubicBezTo>
                    <a:pt x="0" y="220162"/>
                    <a:pt x="189357" y="0"/>
                    <a:pt x="422656" y="0"/>
                  </a:cubicBezTo>
                  <a:lnTo>
                    <a:pt x="5231638" y="0"/>
                  </a:lnTo>
                  <a:lnTo>
                    <a:pt x="5231638" y="19812"/>
                  </a:lnTo>
                  <a:lnTo>
                    <a:pt x="5231638" y="0"/>
                  </a:lnTo>
                  <a:cubicBezTo>
                    <a:pt x="5464937" y="0"/>
                    <a:pt x="5654294" y="220162"/>
                    <a:pt x="5654294" y="491864"/>
                  </a:cubicBezTo>
                  <a:lnTo>
                    <a:pt x="5637403" y="491864"/>
                  </a:lnTo>
                  <a:lnTo>
                    <a:pt x="5654294" y="491864"/>
                  </a:lnTo>
                  <a:lnTo>
                    <a:pt x="5654294" y="2380224"/>
                  </a:lnTo>
                  <a:lnTo>
                    <a:pt x="5637403" y="2380224"/>
                  </a:lnTo>
                  <a:lnTo>
                    <a:pt x="5654294" y="2380224"/>
                  </a:lnTo>
                  <a:cubicBezTo>
                    <a:pt x="5654294" y="2652076"/>
                    <a:pt x="5464937" y="2872089"/>
                    <a:pt x="5231638" y="2872089"/>
                  </a:cubicBezTo>
                  <a:lnTo>
                    <a:pt x="5231638" y="2852277"/>
                  </a:lnTo>
                  <a:lnTo>
                    <a:pt x="5231638" y="2872089"/>
                  </a:lnTo>
                  <a:lnTo>
                    <a:pt x="422656" y="2872089"/>
                  </a:lnTo>
                  <a:lnTo>
                    <a:pt x="422656" y="2852277"/>
                  </a:lnTo>
                  <a:lnTo>
                    <a:pt x="422656" y="2872089"/>
                  </a:lnTo>
                  <a:cubicBezTo>
                    <a:pt x="189357" y="2872089"/>
                    <a:pt x="0" y="2652076"/>
                    <a:pt x="0" y="2380224"/>
                  </a:cubicBezTo>
                  <a:lnTo>
                    <a:pt x="0" y="491864"/>
                  </a:lnTo>
                  <a:lnTo>
                    <a:pt x="16891" y="491864"/>
                  </a:lnTo>
                  <a:lnTo>
                    <a:pt x="0" y="491864"/>
                  </a:lnTo>
                  <a:moveTo>
                    <a:pt x="33909" y="491864"/>
                  </a:moveTo>
                  <a:lnTo>
                    <a:pt x="33909" y="2380224"/>
                  </a:lnTo>
                  <a:lnTo>
                    <a:pt x="16891" y="2380224"/>
                  </a:lnTo>
                  <a:lnTo>
                    <a:pt x="33909" y="2380224"/>
                  </a:lnTo>
                  <a:cubicBezTo>
                    <a:pt x="33909" y="2629880"/>
                    <a:pt x="207772" y="2832465"/>
                    <a:pt x="422656" y="2832465"/>
                  </a:cubicBezTo>
                  <a:lnTo>
                    <a:pt x="5231638" y="2832465"/>
                  </a:lnTo>
                  <a:cubicBezTo>
                    <a:pt x="5446522" y="2832465"/>
                    <a:pt x="5620385" y="2629880"/>
                    <a:pt x="5620385" y="2380224"/>
                  </a:cubicBezTo>
                  <a:lnTo>
                    <a:pt x="5620385" y="491864"/>
                  </a:lnTo>
                  <a:cubicBezTo>
                    <a:pt x="5620385" y="242208"/>
                    <a:pt x="5446522" y="39623"/>
                    <a:pt x="5231638" y="39623"/>
                  </a:cubicBezTo>
                  <a:lnTo>
                    <a:pt x="422656" y="39623"/>
                  </a:lnTo>
                  <a:lnTo>
                    <a:pt x="422656" y="19812"/>
                  </a:lnTo>
                  <a:lnTo>
                    <a:pt x="422656" y="39772"/>
                  </a:lnTo>
                  <a:cubicBezTo>
                    <a:pt x="207772" y="39772"/>
                    <a:pt x="33909" y="242357"/>
                    <a:pt x="33909" y="492013"/>
                  </a:cubicBezTo>
                  <a:close/>
                </a:path>
              </a:pathLst>
            </a:custGeom>
            <a:solidFill>
              <a:srgbClr val="2E75B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04775"/>
              <a:ext cx="5654249" cy="2976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849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</a:t>
              </a:r>
            </a:p>
            <a:p>
              <a:pPr algn="l">
                <a:lnSpc>
                  <a:spcPts val="285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 1- Data Cleaning</a:t>
              </a:r>
            </a:p>
            <a:p>
              <a:pPr algn="l">
                <a:lnSpc>
                  <a:spcPts val="2850"/>
                </a:lnSpc>
              </a:pPr>
              <a:r>
                <a:rPr lang="en-US" sz="13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A- Drop Duplicates, Non-Important Features</a:t>
              </a:r>
            </a:p>
            <a:p>
              <a:pPr algn="l">
                <a:lnSpc>
                  <a:spcPts val="2849"/>
                </a:lnSpc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B- Feature Engineering</a:t>
              </a:r>
            </a:p>
            <a:p>
              <a:pPr algn="l">
                <a:lnSpc>
                  <a:spcPts val="2849"/>
                </a:lnSpc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 C- Detect And Drop Wrong Data</a:t>
              </a:r>
            </a:p>
            <a:p>
              <a:pPr algn="l">
                <a:lnSpc>
                  <a:spcPts val="2850"/>
                </a:lnSpc>
              </a:pPr>
              <a:endPara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948238" y="1473418"/>
            <a:ext cx="4577079" cy="2154085"/>
            <a:chOff x="0" y="0"/>
            <a:chExt cx="6102772" cy="2872113"/>
          </a:xfrm>
        </p:grpSpPr>
        <p:sp>
          <p:nvSpPr>
            <p:cNvPr id="12" name="Freeform 12"/>
            <p:cNvSpPr/>
            <p:nvPr/>
          </p:nvSpPr>
          <p:spPr>
            <a:xfrm>
              <a:off x="16891" y="19812"/>
              <a:ext cx="6068949" cy="2832466"/>
            </a:xfrm>
            <a:custGeom>
              <a:avLst/>
              <a:gdLst/>
              <a:ahLst/>
              <a:cxnLst/>
              <a:rect l="l" t="t" r="r" b="b"/>
              <a:pathLst>
                <a:path w="6068949" h="2832466">
                  <a:moveTo>
                    <a:pt x="0" y="472052"/>
                  </a:moveTo>
                  <a:cubicBezTo>
                    <a:pt x="0" y="211373"/>
                    <a:pt x="181737" y="0"/>
                    <a:pt x="405892" y="0"/>
                  </a:cubicBezTo>
                  <a:lnTo>
                    <a:pt x="5663057" y="0"/>
                  </a:lnTo>
                  <a:cubicBezTo>
                    <a:pt x="5887212" y="0"/>
                    <a:pt x="6068949" y="211373"/>
                    <a:pt x="6068949" y="472052"/>
                  </a:cubicBezTo>
                  <a:lnTo>
                    <a:pt x="6068949" y="2360412"/>
                  </a:lnTo>
                  <a:cubicBezTo>
                    <a:pt x="6068949" y="2621092"/>
                    <a:pt x="5887212" y="2832465"/>
                    <a:pt x="5663057" y="2832465"/>
                  </a:cubicBezTo>
                  <a:lnTo>
                    <a:pt x="405892" y="2832465"/>
                  </a:lnTo>
                  <a:cubicBezTo>
                    <a:pt x="181737" y="2832465"/>
                    <a:pt x="0" y="2621092"/>
                    <a:pt x="0" y="2360412"/>
                  </a:cubicBezTo>
                  <a:close/>
                </a:path>
              </a:pathLst>
            </a:custGeom>
            <a:solidFill>
              <a:srgbClr val="5B9B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102731" cy="2872089"/>
            </a:xfrm>
            <a:custGeom>
              <a:avLst/>
              <a:gdLst/>
              <a:ahLst/>
              <a:cxnLst/>
              <a:rect l="l" t="t" r="r" b="b"/>
              <a:pathLst>
                <a:path w="6102731" h="2872089">
                  <a:moveTo>
                    <a:pt x="0" y="491864"/>
                  </a:moveTo>
                  <a:cubicBezTo>
                    <a:pt x="0" y="220162"/>
                    <a:pt x="189484" y="0"/>
                    <a:pt x="422783" y="0"/>
                  </a:cubicBezTo>
                  <a:lnTo>
                    <a:pt x="5679948" y="0"/>
                  </a:lnTo>
                  <a:lnTo>
                    <a:pt x="5679948" y="19812"/>
                  </a:lnTo>
                  <a:lnTo>
                    <a:pt x="5679948" y="0"/>
                  </a:lnTo>
                  <a:cubicBezTo>
                    <a:pt x="5913374" y="0"/>
                    <a:pt x="6102731" y="220162"/>
                    <a:pt x="6102731" y="491864"/>
                  </a:cubicBezTo>
                  <a:lnTo>
                    <a:pt x="6085840" y="491864"/>
                  </a:lnTo>
                  <a:lnTo>
                    <a:pt x="6102731" y="491864"/>
                  </a:lnTo>
                  <a:lnTo>
                    <a:pt x="6102731" y="2380224"/>
                  </a:lnTo>
                  <a:lnTo>
                    <a:pt x="6085840" y="2380224"/>
                  </a:lnTo>
                  <a:lnTo>
                    <a:pt x="6102731" y="2380224"/>
                  </a:lnTo>
                  <a:cubicBezTo>
                    <a:pt x="6102731" y="2652076"/>
                    <a:pt x="5913247" y="2872089"/>
                    <a:pt x="5679948" y="2872089"/>
                  </a:cubicBezTo>
                  <a:lnTo>
                    <a:pt x="5679948" y="2852277"/>
                  </a:lnTo>
                  <a:lnTo>
                    <a:pt x="5679948" y="2872089"/>
                  </a:lnTo>
                  <a:lnTo>
                    <a:pt x="422783" y="2872089"/>
                  </a:lnTo>
                  <a:lnTo>
                    <a:pt x="422783" y="2852277"/>
                  </a:lnTo>
                  <a:lnTo>
                    <a:pt x="422783" y="2872089"/>
                  </a:lnTo>
                  <a:cubicBezTo>
                    <a:pt x="189484" y="2872089"/>
                    <a:pt x="0" y="2652076"/>
                    <a:pt x="0" y="2380224"/>
                  </a:cubicBezTo>
                  <a:lnTo>
                    <a:pt x="0" y="491864"/>
                  </a:lnTo>
                  <a:lnTo>
                    <a:pt x="16891" y="491864"/>
                  </a:lnTo>
                  <a:lnTo>
                    <a:pt x="0" y="491864"/>
                  </a:lnTo>
                  <a:moveTo>
                    <a:pt x="33909" y="491864"/>
                  </a:moveTo>
                  <a:lnTo>
                    <a:pt x="33909" y="2380224"/>
                  </a:lnTo>
                  <a:lnTo>
                    <a:pt x="16891" y="2380224"/>
                  </a:lnTo>
                  <a:lnTo>
                    <a:pt x="33909" y="2380224"/>
                  </a:lnTo>
                  <a:cubicBezTo>
                    <a:pt x="33909" y="2629880"/>
                    <a:pt x="207899" y="2832465"/>
                    <a:pt x="422783" y="2832465"/>
                  </a:cubicBezTo>
                  <a:lnTo>
                    <a:pt x="5679948" y="2832465"/>
                  </a:lnTo>
                  <a:cubicBezTo>
                    <a:pt x="5894832" y="2832465"/>
                    <a:pt x="6068822" y="2629880"/>
                    <a:pt x="6068822" y="2380224"/>
                  </a:cubicBezTo>
                  <a:lnTo>
                    <a:pt x="6068822" y="491864"/>
                  </a:lnTo>
                  <a:cubicBezTo>
                    <a:pt x="6068822" y="242208"/>
                    <a:pt x="5894832" y="39623"/>
                    <a:pt x="5679948" y="39623"/>
                  </a:cubicBezTo>
                  <a:lnTo>
                    <a:pt x="422783" y="39623"/>
                  </a:lnTo>
                  <a:lnTo>
                    <a:pt x="422783" y="19812"/>
                  </a:lnTo>
                  <a:lnTo>
                    <a:pt x="422783" y="39772"/>
                  </a:lnTo>
                  <a:cubicBezTo>
                    <a:pt x="207899" y="39772"/>
                    <a:pt x="33909" y="242357"/>
                    <a:pt x="33909" y="492013"/>
                  </a:cubicBezTo>
                  <a:close/>
                </a:path>
              </a:pathLst>
            </a:custGeom>
            <a:solidFill>
              <a:srgbClr val="41719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6102772" cy="2976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85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2- Data Transformation</a:t>
              </a:r>
            </a:p>
            <a:p>
              <a:pPr algn="l">
                <a:lnSpc>
                  <a:spcPts val="2850"/>
                </a:lnSpc>
              </a:pPr>
              <a:r>
                <a:rPr lang="en-US" sz="13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A- Encoding Categorical Features</a:t>
              </a:r>
            </a:p>
            <a:p>
              <a:pPr algn="l">
                <a:lnSpc>
                  <a:spcPts val="2850"/>
                </a:lnSpc>
              </a:pPr>
              <a:r>
                <a:rPr lang="en-US" sz="13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B- Scalling Features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650173" y="3903728"/>
            <a:ext cx="4577079" cy="1983698"/>
            <a:chOff x="0" y="0"/>
            <a:chExt cx="6102772" cy="2644930"/>
          </a:xfrm>
        </p:grpSpPr>
        <p:sp>
          <p:nvSpPr>
            <p:cNvPr id="16" name="Freeform 16"/>
            <p:cNvSpPr/>
            <p:nvPr/>
          </p:nvSpPr>
          <p:spPr>
            <a:xfrm>
              <a:off x="16891" y="18245"/>
              <a:ext cx="6068949" cy="2608419"/>
            </a:xfrm>
            <a:custGeom>
              <a:avLst/>
              <a:gdLst/>
              <a:ahLst/>
              <a:cxnLst/>
              <a:rect l="l" t="t" r="r" b="b"/>
              <a:pathLst>
                <a:path w="6068949" h="2608419">
                  <a:moveTo>
                    <a:pt x="0" y="434713"/>
                  </a:moveTo>
                  <a:cubicBezTo>
                    <a:pt x="0" y="194654"/>
                    <a:pt x="181737" y="0"/>
                    <a:pt x="405892" y="0"/>
                  </a:cubicBezTo>
                  <a:lnTo>
                    <a:pt x="5663057" y="0"/>
                  </a:lnTo>
                  <a:cubicBezTo>
                    <a:pt x="5887212" y="0"/>
                    <a:pt x="6068949" y="194654"/>
                    <a:pt x="6068949" y="434713"/>
                  </a:cubicBezTo>
                  <a:lnTo>
                    <a:pt x="6068949" y="2173705"/>
                  </a:lnTo>
                  <a:cubicBezTo>
                    <a:pt x="6068949" y="2413764"/>
                    <a:pt x="5887212" y="2608418"/>
                    <a:pt x="5663057" y="2608418"/>
                  </a:cubicBezTo>
                  <a:lnTo>
                    <a:pt x="405892" y="2608418"/>
                  </a:lnTo>
                  <a:cubicBezTo>
                    <a:pt x="181737" y="2608418"/>
                    <a:pt x="0" y="2413764"/>
                    <a:pt x="0" y="2173705"/>
                  </a:cubicBezTo>
                  <a:close/>
                </a:path>
              </a:pathLst>
            </a:custGeom>
            <a:solidFill>
              <a:srgbClr val="5B9BD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6102731" cy="2644908"/>
            </a:xfrm>
            <a:custGeom>
              <a:avLst/>
              <a:gdLst/>
              <a:ahLst/>
              <a:cxnLst/>
              <a:rect l="l" t="t" r="r" b="b"/>
              <a:pathLst>
                <a:path w="6102731" h="2644908">
                  <a:moveTo>
                    <a:pt x="0" y="452958"/>
                  </a:moveTo>
                  <a:cubicBezTo>
                    <a:pt x="0" y="202747"/>
                    <a:pt x="189484" y="0"/>
                    <a:pt x="422783" y="0"/>
                  </a:cubicBezTo>
                  <a:lnTo>
                    <a:pt x="5679948" y="0"/>
                  </a:lnTo>
                  <a:lnTo>
                    <a:pt x="5679948" y="18245"/>
                  </a:lnTo>
                  <a:lnTo>
                    <a:pt x="5679948" y="0"/>
                  </a:lnTo>
                  <a:cubicBezTo>
                    <a:pt x="5913374" y="0"/>
                    <a:pt x="6102731" y="202747"/>
                    <a:pt x="6102731" y="452958"/>
                  </a:cubicBezTo>
                  <a:lnTo>
                    <a:pt x="6085840" y="452958"/>
                  </a:lnTo>
                  <a:lnTo>
                    <a:pt x="6102731" y="452958"/>
                  </a:lnTo>
                  <a:lnTo>
                    <a:pt x="6102731" y="2191950"/>
                  </a:lnTo>
                  <a:lnTo>
                    <a:pt x="6085840" y="2191950"/>
                  </a:lnTo>
                  <a:lnTo>
                    <a:pt x="6102731" y="2191950"/>
                  </a:lnTo>
                  <a:cubicBezTo>
                    <a:pt x="6102731" y="2442297"/>
                    <a:pt x="5913247" y="2644908"/>
                    <a:pt x="5679948" y="2644908"/>
                  </a:cubicBezTo>
                  <a:lnTo>
                    <a:pt x="5679948" y="2626663"/>
                  </a:lnTo>
                  <a:lnTo>
                    <a:pt x="5679948" y="2644908"/>
                  </a:lnTo>
                  <a:lnTo>
                    <a:pt x="422783" y="2644908"/>
                  </a:lnTo>
                  <a:lnTo>
                    <a:pt x="422783" y="2626663"/>
                  </a:lnTo>
                  <a:lnTo>
                    <a:pt x="422783" y="2644908"/>
                  </a:lnTo>
                  <a:cubicBezTo>
                    <a:pt x="189484" y="2644908"/>
                    <a:pt x="0" y="2442297"/>
                    <a:pt x="0" y="2191950"/>
                  </a:cubicBezTo>
                  <a:lnTo>
                    <a:pt x="0" y="452958"/>
                  </a:lnTo>
                  <a:lnTo>
                    <a:pt x="16891" y="452958"/>
                  </a:lnTo>
                  <a:lnTo>
                    <a:pt x="0" y="452958"/>
                  </a:lnTo>
                  <a:moveTo>
                    <a:pt x="33909" y="452958"/>
                  </a:moveTo>
                  <a:lnTo>
                    <a:pt x="33909" y="2191950"/>
                  </a:lnTo>
                  <a:lnTo>
                    <a:pt x="16891" y="2191950"/>
                  </a:lnTo>
                  <a:lnTo>
                    <a:pt x="33909" y="2191950"/>
                  </a:lnTo>
                  <a:cubicBezTo>
                    <a:pt x="33909" y="2421858"/>
                    <a:pt x="207899" y="2608418"/>
                    <a:pt x="422783" y="2608418"/>
                  </a:cubicBezTo>
                  <a:lnTo>
                    <a:pt x="5679948" y="2608418"/>
                  </a:lnTo>
                  <a:cubicBezTo>
                    <a:pt x="5894832" y="2608418"/>
                    <a:pt x="6068822" y="2421858"/>
                    <a:pt x="6068822" y="2191950"/>
                  </a:cubicBezTo>
                  <a:lnTo>
                    <a:pt x="6068822" y="452958"/>
                  </a:lnTo>
                  <a:cubicBezTo>
                    <a:pt x="6068822" y="223050"/>
                    <a:pt x="5894832" y="36489"/>
                    <a:pt x="5679948" y="36489"/>
                  </a:cubicBezTo>
                  <a:lnTo>
                    <a:pt x="422783" y="36489"/>
                  </a:lnTo>
                  <a:lnTo>
                    <a:pt x="422783" y="18245"/>
                  </a:lnTo>
                  <a:lnTo>
                    <a:pt x="422783" y="36626"/>
                  </a:lnTo>
                  <a:cubicBezTo>
                    <a:pt x="207899" y="36626"/>
                    <a:pt x="33909" y="223187"/>
                    <a:pt x="33909" y="453095"/>
                  </a:cubicBezTo>
                  <a:close/>
                </a:path>
              </a:pathLst>
            </a:custGeom>
            <a:solidFill>
              <a:srgbClr val="41719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6102772" cy="27497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850"/>
                </a:lnSpc>
              </a:pPr>
              <a:r>
                <a:rPr lang="en-US" sz="18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 3- Dashboard</a:t>
              </a:r>
            </a:p>
            <a:p>
              <a:pPr algn="l">
                <a:lnSpc>
                  <a:spcPts val="2850"/>
                </a:lnSpc>
              </a:pPr>
              <a:r>
                <a:rPr lang="en-US" sz="13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 </a:t>
              </a:r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1E4F552-D415-2888-C72D-BE4F8DC5B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3E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0607" y="2888625"/>
            <a:ext cx="3876278" cy="68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Data Cleaning</a:t>
            </a:r>
          </a:p>
        </p:txBody>
      </p:sp>
      <p:sp>
        <p:nvSpPr>
          <p:cNvPr id="4" name="AutoShape 4"/>
          <p:cNvSpPr/>
          <p:nvPr/>
        </p:nvSpPr>
        <p:spPr>
          <a:xfrm rot="5457290">
            <a:off x="-807061" y="3300503"/>
            <a:ext cx="2916405" cy="0"/>
          </a:xfrm>
          <a:prstGeom prst="line">
            <a:avLst/>
          </a:prstGeom>
          <a:ln w="2857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9596B1-E527-034F-09A0-33ADAE7B6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00" y="0"/>
            <a:ext cx="9902825" cy="1197330"/>
            <a:chOff x="0" y="0"/>
            <a:chExt cx="13203767" cy="15964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203810" cy="1596390"/>
            </a:xfrm>
            <a:custGeom>
              <a:avLst/>
              <a:gdLst/>
              <a:ahLst/>
              <a:cxnLst/>
              <a:rect l="l" t="t" r="r" b="b"/>
              <a:pathLst>
                <a:path w="13203810" h="1596390">
                  <a:moveTo>
                    <a:pt x="0" y="0"/>
                  </a:moveTo>
                  <a:lnTo>
                    <a:pt x="13203810" y="0"/>
                  </a:lnTo>
                  <a:lnTo>
                    <a:pt x="13203810" y="1596390"/>
                  </a:lnTo>
                  <a:lnTo>
                    <a:pt x="0" y="1596390"/>
                  </a:lnTo>
                  <a:close/>
                </a:path>
              </a:pathLst>
            </a:custGeom>
            <a:solidFill>
              <a:srgbClr val="193EB0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572602" y="6282400"/>
            <a:ext cx="8783869" cy="9525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051618" y="3764175"/>
            <a:ext cx="4442686" cy="2376527"/>
          </a:xfrm>
          <a:custGeom>
            <a:avLst/>
            <a:gdLst/>
            <a:ahLst/>
            <a:cxnLst/>
            <a:rect l="l" t="t" r="r" b="b"/>
            <a:pathLst>
              <a:path w="4442686" h="2376527">
                <a:moveTo>
                  <a:pt x="0" y="0"/>
                </a:moveTo>
                <a:lnTo>
                  <a:pt x="4442686" y="0"/>
                </a:lnTo>
                <a:lnTo>
                  <a:pt x="4442686" y="2376527"/>
                </a:lnTo>
                <a:lnTo>
                  <a:pt x="0" y="237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31" t="-33751" b="-2730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78699" y="3757599"/>
            <a:ext cx="4552799" cy="2414601"/>
          </a:xfrm>
          <a:custGeom>
            <a:avLst/>
            <a:gdLst/>
            <a:ahLst/>
            <a:cxnLst/>
            <a:rect l="l" t="t" r="r" b="b"/>
            <a:pathLst>
              <a:path w="4552799" h="2414601">
                <a:moveTo>
                  <a:pt x="0" y="0"/>
                </a:moveTo>
                <a:lnTo>
                  <a:pt x="4552799" y="0"/>
                </a:lnTo>
                <a:lnTo>
                  <a:pt x="4552799" y="2414601"/>
                </a:lnTo>
                <a:lnTo>
                  <a:pt x="0" y="2414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454" b="-3654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72597" y="6326796"/>
            <a:ext cx="2888788" cy="228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0"/>
              </a:lnSpc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8699" y="289102"/>
            <a:ext cx="8005180" cy="55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Duplicates &amp; Non-Important Features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906" y="1269008"/>
            <a:ext cx="246961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5619" lvl="1" indent="-257810" algn="l">
              <a:lnSpc>
                <a:spcPts val="2865"/>
              </a:lnSpc>
              <a:spcBef>
                <a:spcPct val="0"/>
              </a:spcBef>
              <a:buAutoNum type="arabicPeriod"/>
            </a:pPr>
            <a:r>
              <a:rPr lang="en-US" sz="238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Duplicates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6520" y="2118003"/>
            <a:ext cx="5225724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65"/>
              </a:lnSpc>
              <a:spcBef>
                <a:spcPct val="0"/>
              </a:spcBef>
            </a:pPr>
            <a:r>
              <a:rPr lang="en-US" sz="2388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 2. Non Important Features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800" y="1659533"/>
            <a:ext cx="5982363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Found 2953 Records and Dropped them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800" y="2556153"/>
            <a:ext cx="8731636" cy="1071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13"/>
              </a:lnSpc>
              <a:spcBef>
                <a:spcPct val="0"/>
              </a:spcBef>
            </a:pPr>
            <a:r>
              <a:rPr lang="en-US" sz="208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Looking At Corr. Matrix when currency is same We found that correlation is 1 Between Price Fields , so we decided to only use one currency which is USD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156F5E8-BB9B-848A-0AED-3C671882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615</Words>
  <Application>Microsoft Office PowerPoint</Application>
  <PresentationFormat>Custom</PresentationFormat>
  <Paragraphs>153</Paragraphs>
  <Slides>22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Arimo Bold</vt:lpstr>
      <vt:lpstr>Poppins Medium</vt:lpstr>
      <vt:lpstr>Canva Sans</vt:lpstr>
      <vt:lpstr>Calibri</vt:lpstr>
      <vt:lpstr>Poppins</vt:lpstr>
      <vt:lpstr>Wingdings</vt:lpstr>
      <vt:lpstr>Arial Bold</vt:lpstr>
      <vt:lpstr>Arimo</vt:lpstr>
      <vt:lpstr>Arial</vt:lpstr>
      <vt:lpstr>Poppins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Estate Price Analysis and Preparation For ML</dc:title>
  <dc:creator>Abdullah Elkashef</dc:creator>
  <cp:lastModifiedBy>Mohamed Zaki</cp:lastModifiedBy>
  <cp:revision>8</cp:revision>
  <dcterms:created xsi:type="dcterms:W3CDTF">2006-08-16T00:00:00Z</dcterms:created>
  <dcterms:modified xsi:type="dcterms:W3CDTF">2025-09-05T17:38:12Z</dcterms:modified>
  <dc:identifier>DAGyBG0LMK4</dc:identifier>
</cp:coreProperties>
</file>